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4954" r:id="rId3"/>
    <p:sldId id="4955" r:id="rId4"/>
    <p:sldId id="302" r:id="rId5"/>
    <p:sldId id="258" r:id="rId6"/>
    <p:sldId id="260" r:id="rId7"/>
    <p:sldId id="4949" r:id="rId8"/>
    <p:sldId id="4963" r:id="rId9"/>
    <p:sldId id="4946" r:id="rId10"/>
    <p:sldId id="4958" r:id="rId11"/>
    <p:sldId id="4985" r:id="rId12"/>
    <p:sldId id="4984" r:id="rId13"/>
    <p:sldId id="4966" r:id="rId14"/>
    <p:sldId id="4967" r:id="rId15"/>
    <p:sldId id="4960" r:id="rId16"/>
    <p:sldId id="4988" r:id="rId17"/>
    <p:sldId id="4987" r:id="rId18"/>
    <p:sldId id="4986" r:id="rId19"/>
    <p:sldId id="4969" r:id="rId20"/>
    <p:sldId id="4968" r:id="rId21"/>
    <p:sldId id="4976" r:id="rId22"/>
    <p:sldId id="4975" r:id="rId23"/>
    <p:sldId id="4974" r:id="rId24"/>
    <p:sldId id="4959" r:id="rId25"/>
    <p:sldId id="4979" r:id="rId26"/>
    <p:sldId id="4980" r:id="rId27"/>
    <p:sldId id="369" r:id="rId28"/>
    <p:sldId id="370" r:id="rId29"/>
    <p:sldId id="4971" r:id="rId30"/>
    <p:sldId id="4970" r:id="rId31"/>
    <p:sldId id="4977" r:id="rId32"/>
    <p:sldId id="4962" r:id="rId33"/>
    <p:sldId id="4973" r:id="rId34"/>
    <p:sldId id="4961" r:id="rId35"/>
    <p:sldId id="4981" r:id="rId36"/>
    <p:sldId id="4983" r:id="rId37"/>
    <p:sldId id="4972" r:id="rId38"/>
    <p:sldId id="4982" r:id="rId39"/>
    <p:sldId id="4950" r:id="rId40"/>
    <p:sldId id="4926" r:id="rId41"/>
    <p:sldId id="4941" r:id="rId42"/>
    <p:sldId id="4928" r:id="rId43"/>
    <p:sldId id="4929" r:id="rId44"/>
    <p:sldId id="4930" r:id="rId45"/>
    <p:sldId id="4931" r:id="rId46"/>
    <p:sldId id="4932" r:id="rId47"/>
    <p:sldId id="4956" r:id="rId48"/>
    <p:sldId id="4953" r:id="rId49"/>
    <p:sldId id="4952" r:id="rId50"/>
    <p:sldId id="4951" r:id="rId51"/>
    <p:sldId id="303" r:id="rId5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2" autoAdjust="0"/>
    <p:restoredTop sz="95256" autoAdjust="0"/>
  </p:normalViewPr>
  <p:slideViewPr>
    <p:cSldViewPr snapToGrid="0" snapToObjects="1">
      <p:cViewPr varScale="1">
        <p:scale>
          <a:sx n="106" d="100"/>
          <a:sy n="106" d="100"/>
        </p:scale>
        <p:origin x="156" y="6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167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timw.info/az202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AZ-301: Microsoft Azure Architect Design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Consumption, Auditing, Monitoring Design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ADE24-E4AE-46B1-A1B3-3055194A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8" y="560553"/>
            <a:ext cx="7307317" cy="410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56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Dedicated Host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1C9AC-ED97-5E40-8017-AB6B2839E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6060"/>
            <a:ext cx="9081353" cy="189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82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Cost Analysis </a:t>
            </a:r>
          </a:p>
        </p:txBody>
      </p:sp>
      <p:pic>
        <p:nvPicPr>
          <p:cNvPr id="1026" name="Picture 2" descr="Initial view of cost analysis in the Azure portal">
            <a:extLst>
              <a:ext uri="{FF2B5EF4-FFF2-40B4-BE49-F238E27FC236}">
                <a16:creationId xmlns:a16="http://schemas.microsoft.com/office/drawing/2014/main" id="{4A791970-D0BF-4B71-B1DB-EE85C3563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7" y="520748"/>
            <a:ext cx="6258585" cy="452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44986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Event Grid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7B26D59-8D04-4E92-AE72-6DEE8751A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33" y="411119"/>
            <a:ext cx="7301133" cy="456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92905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Design</a:t>
            </a:r>
          </a:p>
        </p:txBody>
      </p:sp>
    </p:spTree>
    <p:extLst>
      <p:ext uri="{BB962C8B-B14F-4D97-AF65-F5344CB8AC3E}">
        <p14:creationId xmlns:p14="http://schemas.microsoft.com/office/powerpoint/2010/main" val="300221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and Subscriptions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2050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59C07327-E418-4B08-901C-756C8C463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47" y="579421"/>
            <a:ext cx="3693106" cy="448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2409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B2C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Domain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Management Scopes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884" y="553914"/>
            <a:ext cx="4018231" cy="443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376246" y="553914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143" y="190792"/>
            <a:ext cx="726244" cy="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3422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azarchcert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SSO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Passthrough Authentication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Seamless Single Sign-On</a:t>
            </a:r>
          </a:p>
        </p:txBody>
      </p:sp>
      <p:pic>
        <p:nvPicPr>
          <p:cNvPr id="6146" name="Picture 2" descr="Seamless Single Sign-On">
            <a:extLst>
              <a:ext uri="{FF2B5EF4-FFF2-40B4-BE49-F238E27FC236}">
                <a16:creationId xmlns:a16="http://schemas.microsoft.com/office/drawing/2014/main" id="{110728B3-9AD6-43AF-80C2-58619A04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" y="835363"/>
            <a:ext cx="8806375" cy="3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89212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 FS Federation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570841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Platform Solution Design</a:t>
            </a:r>
          </a:p>
        </p:txBody>
      </p:sp>
    </p:spTree>
    <p:extLst>
      <p:ext uri="{BB962C8B-B14F-4D97-AF65-F5344CB8AC3E}">
        <p14:creationId xmlns:p14="http://schemas.microsoft.com/office/powerpoint/2010/main" val="1190480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– RA/GRS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8194" name="Picture 2" descr="key features">
            <a:extLst>
              <a:ext uri="{FF2B5EF4-FFF2-40B4-BE49-F238E27FC236}">
                <a16:creationId xmlns:a16="http://schemas.microsoft.com/office/drawing/2014/main" id="{C563C0E8-6CE2-4F6C-AC19-EC70559B1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17" y="0"/>
            <a:ext cx="8720819" cy="4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13469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0"/>
            <a:ext cx="6158291" cy="5143500"/>
          </a:xfrm>
        </p:spPr>
        <p:txBody>
          <a:bodyPr anchor="ctr"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timw.info/ms300</a:t>
            </a:r>
          </a:p>
          <a:p>
            <a:pPr marL="0" indent="0">
              <a:buNone/>
            </a:pPr>
            <a:r>
              <a:rPr lang="en-US" dirty="0"/>
              <a:t>Safari Books Online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BD2B2E-6556-42A4-A438-B77AE5DB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57" y="621704"/>
            <a:ext cx="3396797" cy="39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40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Cosmos DB</a:t>
            </a:r>
          </a:p>
        </p:txBody>
      </p:sp>
      <p:pic>
        <p:nvPicPr>
          <p:cNvPr id="9218" name="Picture 2" descr="azure cosmos change feed">
            <a:extLst>
              <a:ext uri="{FF2B5EF4-FFF2-40B4-BE49-F238E27FC236}">
                <a16:creationId xmlns:a16="http://schemas.microsoft.com/office/drawing/2014/main" id="{0BCD7ADB-BB34-47DF-AF33-86FEC2171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65" y="499962"/>
            <a:ext cx="8008669" cy="46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5650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Always Encrypted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6BBFC1C-B77F-4FAB-9605-D2997D35E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6" y="1253886"/>
            <a:ext cx="8609428" cy="280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42645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Continuity/High Availability Design</a:t>
            </a:r>
          </a:p>
        </p:txBody>
      </p:sp>
    </p:spTree>
    <p:extLst>
      <p:ext uri="{BB962C8B-B14F-4D97-AF65-F5344CB8AC3E}">
        <p14:creationId xmlns:p14="http://schemas.microsoft.com/office/powerpoint/2010/main" val="787917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Migrate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4C06B8-3D16-FF4E-9123-D370CD701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75" y="500584"/>
            <a:ext cx="7385850" cy="43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5666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Deployment, Migration, Integration Design</a:t>
            </a:r>
          </a:p>
        </p:txBody>
      </p:sp>
    </p:spTree>
    <p:extLst>
      <p:ext uri="{BB962C8B-B14F-4D97-AF65-F5344CB8AC3E}">
        <p14:creationId xmlns:p14="http://schemas.microsoft.com/office/powerpoint/2010/main" val="3115930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VM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685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Web App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85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Event Pipeline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523CFF-3655-294D-85F5-E899885FC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79" y="1064260"/>
            <a:ext cx="8084805" cy="34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2204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Serverless Web Application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9994C3-986F-A249-A4C0-8F93194F2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04" y="833120"/>
            <a:ext cx="8462592" cy="37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4392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AZ-301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timw.info/az301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28C9-CB74-45B7-A7C6-4911EC5B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Digital Credentials by </a:t>
            </a:r>
            <a:r>
              <a:rPr lang="en-US" dirty="0" err="1"/>
              <a:t>Credly</a:t>
            </a:r>
            <a:r>
              <a:rPr lang="en-US" dirty="0"/>
              <a:t>/Acclaim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ABE19-DF9A-4B30-9C94-3C0D003E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42" y="855433"/>
            <a:ext cx="4692316" cy="42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273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exam order matter?</a:t>
            </a:r>
          </a:p>
          <a:p>
            <a:r>
              <a:rPr lang="en-US" dirty="0"/>
              <a:t>What’s the difference between AZ-300 and AZ-301?</a:t>
            </a:r>
          </a:p>
          <a:p>
            <a:r>
              <a:rPr lang="en-US" dirty="0"/>
              <a:t>Does AZ-301 have performance-based labs?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1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Consumption, Auditing, Monitoring Design</a:t>
            </a:r>
          </a:p>
          <a:p>
            <a:pPr lvl="1"/>
            <a:r>
              <a:rPr lang="en-US" dirty="0"/>
              <a:t>Accounting</a:t>
            </a:r>
          </a:p>
          <a:p>
            <a:r>
              <a:rPr lang="en-US" dirty="0"/>
              <a:t>Identity Design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Authorization</a:t>
            </a:r>
          </a:p>
          <a:p>
            <a:r>
              <a:rPr lang="en-US" dirty="0"/>
              <a:t>Data Platform Solution Design</a:t>
            </a:r>
          </a:p>
          <a:p>
            <a:pPr lvl="1"/>
            <a:r>
              <a:rPr lang="en-US" dirty="0"/>
              <a:t>Relational vs  non-relational databases</a:t>
            </a:r>
          </a:p>
          <a:p>
            <a:pPr lvl="1"/>
            <a:r>
              <a:rPr lang="en-US" dirty="0"/>
              <a:t>Data protection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to see lots and lots and lots of JSON</a:t>
            </a:r>
          </a:p>
          <a:p>
            <a:r>
              <a:rPr lang="en-US" dirty="0"/>
              <a:t>Performance-based labs</a:t>
            </a:r>
          </a:p>
          <a:p>
            <a:pPr lvl="1"/>
            <a:r>
              <a:rPr lang="en-US" dirty="0"/>
              <a:t>Open a second tab for shell.azure.com</a:t>
            </a:r>
          </a:p>
          <a:p>
            <a:pPr lvl="1"/>
            <a:r>
              <a:rPr lang="en-US" dirty="0"/>
              <a:t>Don't be afraid to file an item challenge/grievance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3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Pluralsight.com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Continuity / High Availability Design</a:t>
            </a:r>
          </a:p>
          <a:p>
            <a:pPr lvl="1"/>
            <a:r>
              <a:rPr lang="en-US" dirty="0"/>
              <a:t>ASR</a:t>
            </a:r>
          </a:p>
          <a:p>
            <a:pPr lvl="1"/>
            <a:r>
              <a:rPr lang="en-US" dirty="0"/>
              <a:t>Autoscaling</a:t>
            </a:r>
          </a:p>
          <a:p>
            <a:pPr lvl="1"/>
            <a:r>
              <a:rPr lang="en-US" dirty="0"/>
              <a:t>Load balancing</a:t>
            </a:r>
          </a:p>
          <a:p>
            <a:r>
              <a:rPr lang="en-US" dirty="0"/>
              <a:t>Deployment, Migration, Integration Design</a:t>
            </a:r>
          </a:p>
          <a:p>
            <a:pPr lvl="1"/>
            <a:r>
              <a:rPr lang="en-US" dirty="0"/>
              <a:t>IaaS</a:t>
            </a:r>
          </a:p>
          <a:p>
            <a:pPr lvl="1"/>
            <a:r>
              <a:rPr lang="en-US" dirty="0"/>
              <a:t>PaaS</a:t>
            </a:r>
          </a:p>
          <a:p>
            <a:pPr lvl="1"/>
            <a:r>
              <a:rPr lang="en-US" dirty="0"/>
              <a:t>Migrations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Architect is an expert-level certification</a:t>
            </a:r>
          </a:p>
          <a:p>
            <a:pPr lvl="1"/>
            <a:r>
              <a:rPr lang="en-US" dirty="0"/>
              <a:t>You should already know how to deploy and configure Azure resources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AZ-300/301 Changes in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https://timw.info/az2020</a:t>
            </a:r>
            <a:endParaRPr lang="en-US" dirty="0"/>
          </a:p>
          <a:p>
            <a:r>
              <a:rPr lang="en-US" dirty="0"/>
              <a:t>Exam content reviewed every 2 months</a:t>
            </a:r>
          </a:p>
          <a:p>
            <a:r>
              <a:rPr lang="en-US" dirty="0"/>
              <a:t>Certs reviewed every 1 year</a:t>
            </a:r>
          </a:p>
          <a:p>
            <a:r>
              <a:rPr lang="en-US" dirty="0"/>
              <a:t>Beginning in March 2020:</a:t>
            </a:r>
          </a:p>
          <a:p>
            <a:pPr lvl="1"/>
            <a:r>
              <a:rPr lang="en-US" dirty="0"/>
              <a:t>AZ-300 becomes AZ-303</a:t>
            </a:r>
          </a:p>
          <a:p>
            <a:pPr lvl="1"/>
            <a:r>
              <a:rPr lang="en-US" dirty="0"/>
              <a:t>AZ-301 becomes AZ-304</a:t>
            </a:r>
          </a:p>
          <a:p>
            <a:r>
              <a:rPr lang="en-US" dirty="0"/>
              <a:t>AZ-300/AZ-301 will remain on market for 90 days after the new version becomes available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41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4429</TotalTime>
  <Words>523</Words>
  <Application>Microsoft Office PowerPoint</Application>
  <PresentationFormat>On-screen Show (16:9)</PresentationFormat>
  <Paragraphs>136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AZ-301: Microsoft Azure Architect Design Crash Course</vt:lpstr>
      <vt:lpstr>Tim Warner</vt:lpstr>
      <vt:lpstr>Tim Warner</vt:lpstr>
      <vt:lpstr>Course Materials</vt:lpstr>
      <vt:lpstr>Session 1 of 2 Learning Goals</vt:lpstr>
      <vt:lpstr>Session 2 of 2 Learning Goals</vt:lpstr>
      <vt:lpstr>Level set</vt:lpstr>
      <vt:lpstr>AZ-300/301 Changes in 2020</vt:lpstr>
      <vt:lpstr> </vt:lpstr>
      <vt:lpstr>Consumption, Auditing, Monitoring Design</vt:lpstr>
      <vt:lpstr>Azure Reservations</vt:lpstr>
      <vt:lpstr>Azure Dedicated Host</vt:lpstr>
      <vt:lpstr>Azure Cost Analysis </vt:lpstr>
      <vt:lpstr>Azure Event Grid</vt:lpstr>
      <vt:lpstr>Identity Design</vt:lpstr>
      <vt:lpstr>Azure AD and Subscriptions</vt:lpstr>
      <vt:lpstr>Azure AD B2C</vt:lpstr>
      <vt:lpstr>Azure AD Domain Services</vt:lpstr>
      <vt:lpstr>Azure Management Scopes</vt:lpstr>
      <vt:lpstr>Azure AD SSO</vt:lpstr>
      <vt:lpstr>Passthrough Authentication</vt:lpstr>
      <vt:lpstr>Seamless Single Sign-On</vt:lpstr>
      <vt:lpstr>AD FS Federation</vt:lpstr>
      <vt:lpstr>Data Platform Solution Design</vt:lpstr>
      <vt:lpstr>Availability Set</vt:lpstr>
      <vt:lpstr>Availability Zone</vt:lpstr>
      <vt:lpstr>Storage Account Replication</vt:lpstr>
      <vt:lpstr>Storage Account Replication</vt:lpstr>
      <vt:lpstr> </vt:lpstr>
      <vt:lpstr>Cosmos DB</vt:lpstr>
      <vt:lpstr>Always Encrypted</vt:lpstr>
      <vt:lpstr>Business Continuity/High Availability Design</vt:lpstr>
      <vt:lpstr>Azure Migrate </vt:lpstr>
      <vt:lpstr>Deployment, Migration, Integration Design</vt:lpstr>
      <vt:lpstr>VM High Availability </vt:lpstr>
      <vt:lpstr>Web App High Availability </vt:lpstr>
      <vt:lpstr>Azure Event Pipeline </vt:lpstr>
      <vt:lpstr>Serverless Web Application </vt:lpstr>
      <vt:lpstr>Exam AZ-301 Item Types </vt:lpstr>
      <vt:lpstr> Multiple Choice</vt:lpstr>
      <vt:lpstr>  Digital Credentials by Credly/Acclaim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AZ-301 Exam Strategy/Tips</vt:lpstr>
      <vt:lpstr>AZ-301 Exam Strategy/Tips</vt:lpstr>
      <vt:lpstr>AZ-301 Exam Strategy/Tips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104</cp:revision>
  <dcterms:created xsi:type="dcterms:W3CDTF">2015-09-28T19:52:00Z</dcterms:created>
  <dcterms:modified xsi:type="dcterms:W3CDTF">2020-01-27T14:03:34Z</dcterms:modified>
</cp:coreProperties>
</file>